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2"/>
  </p:notesMasterIdLst>
  <p:sldIdLst>
    <p:sldId id="256" r:id="rId28"/>
    <p:sldId id="547" r:id="rId29"/>
    <p:sldId id="549" r:id="rId30"/>
    <p:sldId id="258" r:id="rId31"/>
    <p:sldId id="353" r:id="rId32"/>
    <p:sldId id="262" r:id="rId33"/>
    <p:sldId id="264" r:id="rId34"/>
    <p:sldId id="550" r:id="rId35"/>
    <p:sldId id="362" r:id="rId36"/>
    <p:sldId id="551" r:id="rId37"/>
    <p:sldId id="346" r:id="rId38"/>
    <p:sldId id="366" r:id="rId39"/>
    <p:sldId id="367" r:id="rId40"/>
    <p:sldId id="368" r:id="rId41"/>
    <p:sldId id="552" r:id="rId42"/>
    <p:sldId id="393" r:id="rId43"/>
    <p:sldId id="260" r:id="rId44"/>
    <p:sldId id="261" r:id="rId45"/>
    <p:sldId id="327" r:id="rId46"/>
    <p:sldId id="394" r:id="rId47"/>
    <p:sldId id="395" r:id="rId48"/>
    <p:sldId id="396" r:id="rId49"/>
    <p:sldId id="398" r:id="rId50"/>
    <p:sldId id="400" r:id="rId51"/>
    <p:sldId id="401" r:id="rId52"/>
    <p:sldId id="402" r:id="rId53"/>
    <p:sldId id="403" r:id="rId54"/>
    <p:sldId id="405" r:id="rId55"/>
    <p:sldId id="406" r:id="rId56"/>
    <p:sldId id="407" r:id="rId57"/>
    <p:sldId id="408" r:id="rId58"/>
    <p:sldId id="409" r:id="rId59"/>
    <p:sldId id="410" r:id="rId60"/>
    <p:sldId id="412" r:id="rId61"/>
    <p:sldId id="413" r:id="rId62"/>
    <p:sldId id="414" r:id="rId63"/>
    <p:sldId id="415" r:id="rId64"/>
    <p:sldId id="416" r:id="rId65"/>
    <p:sldId id="417" r:id="rId66"/>
    <p:sldId id="418" r:id="rId67"/>
    <p:sldId id="267" r:id="rId68"/>
    <p:sldId id="442" r:id="rId69"/>
    <p:sldId id="337" r:id="rId70"/>
    <p:sldId id="428" r:id="rId71"/>
    <p:sldId id="340" r:id="rId72"/>
    <p:sldId id="305" r:id="rId73"/>
    <p:sldId id="265" r:id="rId74"/>
    <p:sldId id="443" r:id="rId75"/>
    <p:sldId id="444" r:id="rId76"/>
    <p:sldId id="445" r:id="rId77"/>
    <p:sldId id="389" r:id="rId78"/>
    <p:sldId id="266" r:id="rId79"/>
    <p:sldId id="300" r:id="rId80"/>
    <p:sldId id="301" r:id="rId81"/>
    <p:sldId id="448" r:id="rId82"/>
    <p:sldId id="302" r:id="rId83"/>
    <p:sldId id="390" r:id="rId84"/>
    <p:sldId id="391" r:id="rId85"/>
    <p:sldId id="364" r:id="rId86"/>
    <p:sldId id="452" r:id="rId87"/>
    <p:sldId id="453" r:id="rId88"/>
    <p:sldId id="447" r:id="rId89"/>
    <p:sldId id="363" r:id="rId90"/>
    <p:sldId id="449" r:id="rId91"/>
    <p:sldId id="450" r:id="rId92"/>
    <p:sldId id="451" r:id="rId93"/>
    <p:sldId id="454" r:id="rId94"/>
    <p:sldId id="455" r:id="rId95"/>
    <p:sldId id="456" r:id="rId96"/>
    <p:sldId id="457" r:id="rId97"/>
    <p:sldId id="538" r:id="rId98"/>
    <p:sldId id="458" r:id="rId99"/>
    <p:sldId id="459" r:id="rId100"/>
    <p:sldId id="460" r:id="rId101"/>
    <p:sldId id="431" r:id="rId102"/>
    <p:sldId id="432" r:id="rId103"/>
    <p:sldId id="463" r:id="rId104"/>
    <p:sldId id="464" r:id="rId105"/>
    <p:sldId id="468" r:id="rId106"/>
    <p:sldId id="465" r:id="rId107"/>
    <p:sldId id="469" r:id="rId108"/>
    <p:sldId id="467" r:id="rId109"/>
    <p:sldId id="471" r:id="rId110"/>
    <p:sldId id="472" r:id="rId111"/>
    <p:sldId id="473" r:id="rId112"/>
    <p:sldId id="474" r:id="rId113"/>
    <p:sldId id="478" r:id="rId114"/>
    <p:sldId id="479" r:id="rId115"/>
    <p:sldId id="484" r:id="rId116"/>
    <p:sldId id="489" r:id="rId117"/>
    <p:sldId id="490" r:id="rId118"/>
    <p:sldId id="491" r:id="rId119"/>
    <p:sldId id="492" r:id="rId120"/>
    <p:sldId id="493" r:id="rId121"/>
    <p:sldId id="494" r:id="rId122"/>
    <p:sldId id="496" r:id="rId123"/>
    <p:sldId id="499" r:id="rId124"/>
    <p:sldId id="498" r:id="rId125"/>
    <p:sldId id="500" r:id="rId126"/>
    <p:sldId id="501" r:id="rId127"/>
    <p:sldId id="504" r:id="rId128"/>
    <p:sldId id="505" r:id="rId129"/>
    <p:sldId id="506" r:id="rId130"/>
    <p:sldId id="507" r:id="rId131"/>
    <p:sldId id="508" r:id="rId132"/>
    <p:sldId id="509" r:id="rId133"/>
    <p:sldId id="510" r:id="rId134"/>
    <p:sldId id="511" r:id="rId135"/>
    <p:sldId id="512" r:id="rId136"/>
    <p:sldId id="513" r:id="rId137"/>
    <p:sldId id="525" r:id="rId138"/>
    <p:sldId id="527" r:id="rId139"/>
    <p:sldId id="528" r:id="rId140"/>
    <p:sldId id="529" r:id="rId141"/>
    <p:sldId id="533" r:id="rId142"/>
    <p:sldId id="534" r:id="rId143"/>
    <p:sldId id="541" r:id="rId144"/>
    <p:sldId id="278" r:id="rId145"/>
    <p:sldId id="328" r:id="rId146"/>
    <p:sldId id="329" r:id="rId147"/>
    <p:sldId id="330" r:id="rId148"/>
    <p:sldId id="331" r:id="rId149"/>
    <p:sldId id="332" r:id="rId150"/>
    <p:sldId id="333" r:id="rId151"/>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4" autoAdjust="0"/>
    <p:restoredTop sz="94660"/>
  </p:normalViewPr>
  <p:slideViewPr>
    <p:cSldViewPr>
      <p:cViewPr varScale="1">
        <p:scale>
          <a:sx n="74" d="100"/>
          <a:sy n="74" d="100"/>
        </p:scale>
        <p:origin x="1416" y="72"/>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slide" Target="slides/slide41.xml"/><Relationship Id="rId84" Type="http://schemas.openxmlformats.org/officeDocument/2006/relationships/slide" Target="slides/slide57.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38" Type="http://schemas.openxmlformats.org/officeDocument/2006/relationships/slide" Target="slides/slide111.xml"/><Relationship Id="rId154" Type="http://schemas.openxmlformats.org/officeDocument/2006/relationships/presProps" Target="presProps.xml"/><Relationship Id="rId16" Type="http://schemas.openxmlformats.org/officeDocument/2006/relationships/customXml" Target="../customXml/item16.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37" Type="http://schemas.openxmlformats.org/officeDocument/2006/relationships/slide" Target="slides/slide10.xml"/><Relationship Id="rId53" Type="http://schemas.openxmlformats.org/officeDocument/2006/relationships/slide" Target="slides/slide26.xml"/><Relationship Id="rId58" Type="http://schemas.openxmlformats.org/officeDocument/2006/relationships/slide" Target="slides/slide31.xml"/><Relationship Id="rId74" Type="http://schemas.openxmlformats.org/officeDocument/2006/relationships/slide" Target="slides/slide47.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28" Type="http://schemas.openxmlformats.org/officeDocument/2006/relationships/slide" Target="slides/slide101.xml"/><Relationship Id="rId144" Type="http://schemas.openxmlformats.org/officeDocument/2006/relationships/slide" Target="slides/slide117.xml"/><Relationship Id="rId149" Type="http://schemas.openxmlformats.org/officeDocument/2006/relationships/slide" Target="slides/slide122.xml"/><Relationship Id="rId5" Type="http://schemas.openxmlformats.org/officeDocument/2006/relationships/customXml" Target="../customXml/item5.xml"/><Relationship Id="rId90" Type="http://schemas.openxmlformats.org/officeDocument/2006/relationships/slide" Target="slides/slide63.xml"/><Relationship Id="rId95" Type="http://schemas.openxmlformats.org/officeDocument/2006/relationships/slide" Target="slides/slide68.xml"/><Relationship Id="rId22" Type="http://schemas.openxmlformats.org/officeDocument/2006/relationships/customXml" Target="../customXml/item22.xml"/><Relationship Id="rId27" Type="http://schemas.openxmlformats.org/officeDocument/2006/relationships/slideMaster" Target="slideMasters/slideMaster1.xml"/><Relationship Id="rId43" Type="http://schemas.openxmlformats.org/officeDocument/2006/relationships/slide" Target="slides/slide16.xml"/><Relationship Id="rId48" Type="http://schemas.openxmlformats.org/officeDocument/2006/relationships/slide" Target="slides/slide21.xml"/><Relationship Id="rId64" Type="http://schemas.openxmlformats.org/officeDocument/2006/relationships/slide" Target="slides/slide37.xml"/><Relationship Id="rId69" Type="http://schemas.openxmlformats.org/officeDocument/2006/relationships/slide" Target="slides/slide42.xml"/><Relationship Id="rId113" Type="http://schemas.openxmlformats.org/officeDocument/2006/relationships/slide" Target="slides/slide86.xml"/><Relationship Id="rId118" Type="http://schemas.openxmlformats.org/officeDocument/2006/relationships/slide" Target="slides/slide91.xml"/><Relationship Id="rId134" Type="http://schemas.openxmlformats.org/officeDocument/2006/relationships/slide" Target="slides/slide107.xml"/><Relationship Id="rId139" Type="http://schemas.openxmlformats.org/officeDocument/2006/relationships/slide" Target="slides/slide112.xml"/><Relationship Id="rId80" Type="http://schemas.openxmlformats.org/officeDocument/2006/relationships/slide" Target="slides/slide53.xml"/><Relationship Id="rId85" Type="http://schemas.openxmlformats.org/officeDocument/2006/relationships/slide" Target="slides/slide58.xml"/><Relationship Id="rId150" Type="http://schemas.openxmlformats.org/officeDocument/2006/relationships/slide" Target="slides/slide123.xml"/><Relationship Id="rId155" Type="http://schemas.openxmlformats.org/officeDocument/2006/relationships/viewProps" Target="view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20" Type="http://schemas.openxmlformats.org/officeDocument/2006/relationships/customXml" Target="../customXml/item20.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slide" Target="slides/slide56.xml"/><Relationship Id="rId88" Type="http://schemas.openxmlformats.org/officeDocument/2006/relationships/slide" Target="slides/slide61.xml"/><Relationship Id="rId91" Type="http://schemas.openxmlformats.org/officeDocument/2006/relationships/slide" Target="slides/slide64.xml"/><Relationship Id="rId96" Type="http://schemas.openxmlformats.org/officeDocument/2006/relationships/slide" Target="slides/slide69.xml"/><Relationship Id="rId111" Type="http://schemas.openxmlformats.org/officeDocument/2006/relationships/slide" Target="slides/slide84.xml"/><Relationship Id="rId132" Type="http://schemas.openxmlformats.org/officeDocument/2006/relationships/slide" Target="slides/slide105.xml"/><Relationship Id="rId140" Type="http://schemas.openxmlformats.org/officeDocument/2006/relationships/slide" Target="slides/slide113.xml"/><Relationship Id="rId145" Type="http://schemas.openxmlformats.org/officeDocument/2006/relationships/slide" Target="slides/slide118.xml"/><Relationship Id="rId15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6" Type="http://schemas.openxmlformats.org/officeDocument/2006/relationships/slide" Target="slides/slide79.xml"/><Relationship Id="rId114" Type="http://schemas.openxmlformats.org/officeDocument/2006/relationships/slide" Target="slides/slide87.xml"/><Relationship Id="rId119" Type="http://schemas.openxmlformats.org/officeDocument/2006/relationships/slide" Target="slides/slide92.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slide" Target="slides/slide54.xml"/><Relationship Id="rId86" Type="http://schemas.openxmlformats.org/officeDocument/2006/relationships/slide" Target="slides/slide59.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30" Type="http://schemas.openxmlformats.org/officeDocument/2006/relationships/slide" Target="slides/slide103.xml"/><Relationship Id="rId135" Type="http://schemas.openxmlformats.org/officeDocument/2006/relationships/slide" Target="slides/slide108.xml"/><Relationship Id="rId143" Type="http://schemas.openxmlformats.org/officeDocument/2006/relationships/slide" Target="slides/slide116.xml"/><Relationship Id="rId148" Type="http://schemas.openxmlformats.org/officeDocument/2006/relationships/slide" Target="slides/slide121.xml"/><Relationship Id="rId151" Type="http://schemas.openxmlformats.org/officeDocument/2006/relationships/slide" Target="slides/slide124.xml"/><Relationship Id="rId156"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tableStyles" Target="tableStyles.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notesMaster" Target="notesMasters/notesMaster1.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4/28/2022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96</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111</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117</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120</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23</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33</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41</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44</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83</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png"/><Relationship Id="rId21" Type="http://schemas.openxmlformats.org/officeDocument/2006/relationships/image" Target="../media/image47.png"/><Relationship Id="rId34" Type="http://schemas.openxmlformats.org/officeDocument/2006/relationships/image" Target="../media/image60.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9.pn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8.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image" Target="../media/image36.png"/><Relationship Id="rId19" Type="http://schemas.openxmlformats.org/officeDocument/2006/relationships/image" Target="../media/image45.png"/><Relationship Id="rId31" Type="http://schemas.openxmlformats.org/officeDocument/2006/relationships/image" Target="../media/image57.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open?id=1akaTliYhPAOYLSxCMD8EyC84HOh8jmUe" TargetMode="External"/><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3.xml"/><Relationship Id="rId4" Type="http://schemas.openxmlformats.org/officeDocument/2006/relationships/image" Target="../media/image79.emf"/></Relationships>
</file>

<file path=ppt/slides/_rels/slide5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a:t>Advantage(s)</a:t>
            </a:r>
            <a:endParaRPr lang="en-GB" altLang="en-US" sz="3085"/>
          </a:p>
          <a:p>
            <a:pPr lvl="1" eaLnBrk="1" hangingPunct="1">
              <a:lnSpc>
                <a:spcPct val="150000"/>
              </a:lnSpc>
            </a:pPr>
            <a:r>
              <a:rPr lang="en-GB" altLang="en-US" sz="2645"/>
              <a:t>A Smaller Die Size</a:t>
            </a:r>
          </a:p>
          <a:p>
            <a:pPr lvl="1" eaLnBrk="1" hangingPunct="1">
              <a:lnSpc>
                <a:spcPct val="150000"/>
              </a:lnSpc>
            </a:pPr>
            <a:r>
              <a:rPr lang="en-GB" altLang="en-US" sz="2645"/>
              <a:t>A Shorter Development Time</a:t>
            </a:r>
          </a:p>
          <a:p>
            <a:pPr lvl="1" eaLnBrk="1" hangingPunct="1">
              <a:lnSpc>
                <a:spcPct val="150000"/>
              </a:lnSpc>
            </a:pPr>
            <a:r>
              <a:rPr lang="en-GB" altLang="en-US" sz="2645"/>
              <a:t>Higher Performance (Bit Tricky)</a:t>
            </a:r>
          </a:p>
          <a:p>
            <a:pPr eaLnBrk="1" hangingPunct="1">
              <a:lnSpc>
                <a:spcPct val="150000"/>
              </a:lnSpc>
            </a:pPr>
            <a:r>
              <a:rPr lang="en-US" altLang="en-US" sz="3085"/>
              <a:t>Disadvantage</a:t>
            </a:r>
            <a:endParaRPr lang="en-GB" altLang="en-US" sz="3085"/>
          </a:p>
          <a:p>
            <a:pPr lvl="1" eaLnBrk="1" hangingPunct="1"/>
            <a:r>
              <a:rPr lang="en-GB" altLang="en-US" sz="2645"/>
              <a:t>Generally poor code density (Fixed Length Instruction)</a:t>
            </a:r>
          </a:p>
          <a:p>
            <a:pPr eaLnBrk="1" hangingPunct="1"/>
            <a:endParaRPr lang="en-US"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a:t>A Load/Store Architecture</a:t>
            </a:r>
          </a:p>
          <a:p>
            <a:pPr eaLnBrk="1" hangingPunct="1">
              <a:lnSpc>
                <a:spcPct val="150000"/>
              </a:lnSpc>
            </a:pPr>
            <a:r>
              <a:rPr lang="en-GB" altLang="en-US" sz="3085"/>
              <a:t>Fixed Length 32-bit Instructions</a:t>
            </a:r>
          </a:p>
          <a:p>
            <a:pPr eaLnBrk="1" hangingPunct="1">
              <a:lnSpc>
                <a:spcPct val="150000"/>
              </a:lnSpc>
            </a:pPr>
            <a:r>
              <a:rPr lang="en-GB" altLang="en-US" sz="3085"/>
              <a:t>3- Address Instruction Formats</a:t>
            </a:r>
            <a:endParaRPr lang="en-US" altLang="en-US" sz="3085"/>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a:t>Memory can be accessed only through two dedicated instructions</a:t>
            </a:r>
          </a:p>
          <a:p>
            <a:pPr lvl="1" eaLnBrk="1" hangingPunct="1">
              <a:lnSpc>
                <a:spcPct val="150000"/>
              </a:lnSpc>
            </a:pPr>
            <a:r>
              <a:rPr lang="en-US" altLang="en-US" sz="2645"/>
              <a:t>LDR 	; move word from memory to register</a:t>
            </a:r>
          </a:p>
          <a:p>
            <a:pPr lvl="1" eaLnBrk="1" hangingPunct="1">
              <a:lnSpc>
                <a:spcPct val="150000"/>
              </a:lnSpc>
            </a:pPr>
            <a:r>
              <a:rPr lang="en-US" altLang="en-US" sz="2645"/>
              <a:t>STR 	; move word from register to memory</a:t>
            </a:r>
          </a:p>
          <a:p>
            <a:pPr eaLnBrk="1" hangingPunct="1">
              <a:lnSpc>
                <a:spcPct val="150000"/>
              </a:lnSpc>
            </a:pPr>
            <a:r>
              <a:rPr lang="en-US" altLang="en-US" sz="3085"/>
              <a:t>All other instructions have to work on registers only.</a:t>
            </a:r>
          </a:p>
          <a:p>
            <a:pPr eaLnBrk="1" hangingPunct="1"/>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32" y="1329980"/>
            <a:ext cx="8958138"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a:t>/MHz. </a:t>
            </a:r>
            <a:r>
              <a:rPr lang="en-US" dirty="0"/>
              <a:t>In addition, the Cortex-M processors also include support for sleep mode features and can be used with various advanced ultra-low power </a:t>
            </a:r>
            <a:r>
              <a:rPr lang="en-US"/>
              <a:t>design technologies.</a:t>
            </a:r>
            <a:endParaRPr lang="en-US" dirty="0"/>
          </a:p>
          <a:p>
            <a:r>
              <a:rPr lang="en-US" dirty="0"/>
              <a:t>Performance</a:t>
            </a:r>
          </a:p>
          <a:p>
            <a:pPr marL="457200" lvl="1" indent="0">
              <a:buNone/>
            </a:pPr>
            <a:r>
              <a:rPr lang="en-US" dirty="0"/>
              <a:t>The Cortex-M3 and Cortex-M4 processors can deliver over 3 </a:t>
            </a:r>
            <a:r>
              <a:rPr lang="en-US" dirty="0" err="1"/>
              <a:t>CoreMark</a:t>
            </a:r>
            <a:r>
              <a:rPr lang="en-US" dirty="0"/>
              <a:t>/MHz </a:t>
            </a:r>
            <a:r>
              <a:rPr lang="en-US"/>
              <a:t>&amp; 1.25 </a:t>
            </a:r>
            <a:r>
              <a:rPr lang="en-US" dirty="0"/>
              <a:t>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802" y="1536701"/>
            <a:ext cx="7717802"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7" y="1314451"/>
            <a:ext cx="7080688" cy="5128097"/>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8958138" cy="1667375"/>
          </a:xfrm>
        </p:spPr>
        <p:txBody>
          <a:bodyPr/>
          <a:lstStyle/>
          <a:p>
            <a:r>
              <a:rPr lang="en-US" dirty="0"/>
              <a:t>All the ARM Cortex-M processors are 32-bit RISC (Reduced Instruction Set Computing</a:t>
            </a:r>
            <a:r>
              <a:rPr lang="en-US"/>
              <a:t>) processors. </a:t>
            </a:r>
            <a:r>
              <a:rPr lang="en-US" dirty="0"/>
              <a:t>They have:</a:t>
            </a:r>
          </a:p>
          <a:p>
            <a:r>
              <a:rPr lang="en-US" dirty="0"/>
              <a:t>32-bit registers</a:t>
            </a:r>
          </a:p>
          <a:p>
            <a:r>
              <a:rPr lang="en-US" dirty="0"/>
              <a:t>32-bit internal data path</a:t>
            </a:r>
          </a:p>
          <a:p>
            <a:r>
              <a:rPr lang="en-US" dirty="0"/>
              <a:t>32-bit bus interface</a:t>
            </a:r>
          </a:p>
          <a:p>
            <a:r>
              <a:rPr lang="en-US" dirty="0"/>
              <a:t>3 Stage Pipelining (FDE)</a:t>
            </a:r>
          </a:p>
          <a:p>
            <a:r>
              <a:rPr lang="en-US" dirty="0"/>
              <a:t>Harvard </a:t>
            </a:r>
            <a:r>
              <a:rPr lang="en-US"/>
              <a:t>Bus Arch.(Simul. Instrn. </a:t>
            </a:r>
            <a:r>
              <a:rPr lang="en-US" dirty="0"/>
              <a:t>Fetch &amp; Data Access)</a:t>
            </a:r>
          </a:p>
          <a:p>
            <a:r>
              <a:rPr lang="en-US" dirty="0"/>
              <a:t>32-bit Addressing which allow 4GB address space</a:t>
            </a:r>
          </a:p>
          <a:p>
            <a:r>
              <a:rPr lang="en-US" dirty="0"/>
              <a:t>Load and </a:t>
            </a:r>
            <a:r>
              <a:rPr lang="en-US"/>
              <a:t>Store Arch.</a:t>
            </a:r>
            <a:endParaRPr lang="en-US" dirty="0"/>
          </a:p>
          <a:p>
            <a:r>
              <a:rPr lang="en-US"/>
              <a:t>Processor Arch. </a:t>
            </a:r>
            <a:r>
              <a:rPr lang="en-US" dirty="0"/>
              <a:t>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1" y="1283715"/>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8"/>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3" y="1332104"/>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9"/>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4"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3"/>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5"/>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6"/>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9" y="5440808"/>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9" y="5605399"/>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4" y="5696839"/>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9"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9" y="5413376"/>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90" y="6067172"/>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21" y="6231763"/>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1"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7"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6" y="1332104"/>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6" y="1527176"/>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40"/>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6"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0" y="2062099"/>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6" y="2158112"/>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0"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0"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3" y="2917063"/>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9"/>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4" y="3173095"/>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3" y="3250820"/>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6" y="2871342"/>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6"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8"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3"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3" y="3877183"/>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2" y="3872611"/>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1"/>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dirty="0">
              <a:latin typeface="Arial"/>
              <a:cs typeface="Arial"/>
            </a:endParaRPr>
          </a:p>
        </p:txBody>
      </p:sp>
    </p:spTree>
    <p:extLst>
      <p:ext uri="{BB962C8B-B14F-4D97-AF65-F5344CB8AC3E}">
        <p14:creationId xmlns:p14="http://schemas.microsoft.com/office/powerpoint/2010/main" val="371958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4"/>
            <a:ext cx="10002678"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
        <p:nvSpPr>
          <p:cNvPr id="4" name="TextBox 3"/>
          <p:cNvSpPr txBox="1"/>
          <p:nvPr/>
        </p:nvSpPr>
        <p:spPr>
          <a:xfrm>
            <a:off x="203164" y="992168"/>
            <a:ext cx="857256" cy="369332"/>
          </a:xfrm>
          <a:prstGeom prst="rect">
            <a:avLst/>
          </a:prstGeom>
          <a:noFill/>
        </p:spPr>
        <p:txBody>
          <a:bodyPr wrap="square" rtlCol="0">
            <a:spAutoFit/>
          </a:bodyPr>
          <a:lstStyle/>
          <a:p>
            <a:r>
              <a:rPr lang="en-US" dirty="0">
                <a:hlinkClick r:id="rId3"/>
              </a:rPr>
              <a:t>Link</a:t>
            </a:r>
            <a:endParaRPr lang="en-IN" dirty="0"/>
          </a:p>
        </p:txBody>
      </p:sp>
    </p:spTree>
    <p:extLst>
      <p:ext uri="{BB962C8B-B14F-4D97-AF65-F5344CB8AC3E}">
        <p14:creationId xmlns:p14="http://schemas.microsoft.com/office/powerpoint/2010/main" val="3452123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3" y="1978052"/>
            <a:ext cx="439248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low registers.</a:t>
            </a:r>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are undefined.</a:t>
            </a:r>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2" y="1808862"/>
            <a:ext cx="9663645" cy="1667375"/>
          </a:xfrm>
        </p:spPr>
        <p:txBody>
          <a:bodyPr/>
          <a:lstStyle/>
          <a:p>
            <a:pPr marL="0" indent="0">
              <a:buNone/>
            </a:pPr>
            <a:r>
              <a:rPr lang="en-US" dirty="0"/>
              <a:t>Physically there are two different Stack Pointers: </a:t>
            </a:r>
          </a:p>
          <a:p>
            <a:r>
              <a:rPr lang="en-US" dirty="0"/>
              <a:t>Main Stack Pointer is the default Stack Pointer.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solidFill>
                  <a:srgbClr val="FF0000"/>
                </a:solidFill>
              </a:rPr>
              <a:t>The PSP is normally used when an embedded OS is involved, 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7" y="1762028"/>
            <a:ext cx="9663645" cy="1667375"/>
          </a:xfrm>
        </p:spPr>
        <p:txBody>
          <a:bodyPr/>
          <a:lstStyle/>
          <a:p>
            <a:r>
              <a:rPr lang="en-US" dirty="0">
                <a:solidFill>
                  <a:srgbClr val="FF0000"/>
                </a:solidFill>
              </a:rPr>
              <a:t>This is used for holding the return address when calling </a:t>
            </a:r>
            <a:r>
              <a:rPr lang="en-US">
                <a:solidFill>
                  <a:srgbClr val="FF0000"/>
                </a:solidFill>
              </a:rPr>
              <a:t>a function, </a:t>
            </a:r>
            <a:r>
              <a:rPr lang="en-US" dirty="0">
                <a:solidFill>
                  <a:srgbClr val="FF0000"/>
                </a:solidFill>
              </a:rPr>
              <a:t>subroutine </a:t>
            </a:r>
            <a:r>
              <a:rPr lang="en-US">
                <a:solidFill>
                  <a:srgbClr val="FF0000"/>
                </a:solidFill>
              </a:rPr>
              <a:t>or Exceptions</a:t>
            </a:r>
            <a:r>
              <a:rPr lang="en-US" dirty="0">
                <a:solidFill>
                  <a:srgbClr val="FF0000"/>
                </a:solidFill>
              </a:rPr>
              <a:t>. </a:t>
            </a:r>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function needs to call another function or subroutine, it needs to save the value of LR in the stack first.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MSR </a:t>
            </a:r>
            <a:r>
              <a:rPr lang="en-US" dirty="0"/>
              <a:t>and </a:t>
            </a:r>
            <a:r>
              <a:rPr lang="en-US" dirty="0">
                <a:solidFill>
                  <a:srgbClr val="FF0000"/>
                </a:solidFill>
              </a:rPr>
              <a:t>MRS(Move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a:t>ARM – Acorn RISC Machine(1983–1985)</a:t>
            </a:r>
          </a:p>
          <a:p>
            <a:pPr lvl="1" algn="just" eaLnBrk="1" hangingPunct="1">
              <a:lnSpc>
                <a:spcPct val="150000"/>
              </a:lnSpc>
            </a:pPr>
            <a:r>
              <a:rPr lang="en-GB" altLang="en-US"/>
              <a:t>Acorn Computers Limited, Cambridge, England</a:t>
            </a:r>
          </a:p>
          <a:p>
            <a:pPr algn="just" eaLnBrk="1" hangingPunct="1">
              <a:lnSpc>
                <a:spcPct val="150000"/>
              </a:lnSpc>
            </a:pPr>
            <a:r>
              <a:rPr lang="en-GB" altLang="en-US" sz="3306"/>
              <a:t>ARM – Advanced RISC Machine 1990</a:t>
            </a:r>
            <a:r>
              <a:rPr lang="en-GB" altLang="en-US"/>
              <a:t> </a:t>
            </a:r>
          </a:p>
          <a:p>
            <a:pPr lvl="1" algn="just" eaLnBrk="1" hangingPunct="1">
              <a:lnSpc>
                <a:spcPct val="150000"/>
              </a:lnSpc>
            </a:pPr>
            <a:r>
              <a:rPr lang="en-GB" altLang="en-US"/>
              <a:t>ARM Limited, 1990</a:t>
            </a:r>
          </a:p>
          <a:p>
            <a:pPr lvl="1" algn="just" eaLnBrk="1" hangingPunct="1">
              <a:lnSpc>
                <a:spcPct val="150000"/>
              </a:lnSpc>
            </a:pPr>
            <a:r>
              <a:rPr lang="en-GB" altLang="en-US"/>
              <a:t>ARM has been licensed to many semiconductor manufacturers</a:t>
            </a:r>
          </a:p>
          <a:p>
            <a:pPr eaLnBrk="1" hangingPunct="1"/>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187452"/>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a:t>Key component of many 32 – bit embedded systems</a:t>
            </a:r>
          </a:p>
          <a:p>
            <a:pPr algn="just" eaLnBrk="1" hangingPunct="1">
              <a:lnSpc>
                <a:spcPct val="150000"/>
              </a:lnSpc>
            </a:pPr>
            <a:r>
              <a:rPr lang="en-US" altLang="en-US" sz="3085"/>
              <a:t>Portable Consumer devices</a:t>
            </a:r>
            <a:endParaRPr lang="en-GB" altLang="en-US" sz="3085"/>
          </a:p>
          <a:p>
            <a:pPr algn="just" eaLnBrk="1" hangingPunct="1">
              <a:lnSpc>
                <a:spcPct val="150000"/>
              </a:lnSpc>
            </a:pPr>
            <a:r>
              <a:rPr lang="en-US" altLang="en-US" sz="3085"/>
              <a:t>ARM1 prototype in 1985</a:t>
            </a:r>
          </a:p>
          <a:p>
            <a:pPr algn="just" eaLnBrk="1" hangingPunct="1">
              <a:lnSpc>
                <a:spcPct val="150000"/>
              </a:lnSpc>
            </a:pPr>
            <a:r>
              <a:rPr lang="en-US" altLang="en-US" sz="3085"/>
              <a:t>One of the ARM’s most successful cores is the ARM7TDMI,provides high code density and low power consumption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77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78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80</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5" y="105842"/>
            <a:ext cx="6442436"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0.xml><?xml version="1.0" encoding="utf-8"?>
<NovaPath_docOwner>Z665059</NovaPath_docOwner>
</file>

<file path=customXml/item11.xml><?xml version="1.0" encoding="utf-8"?>
<nXeGKudETKPeaCNGFh5i2aVdoOsLYjULCdH7T707tDyRRmguot4fEcJ2iD6f9>FpGM3f2hcFY+SsLGgsEJmw==</nXeGKudETKPeaCNGFh5i2aVdoOsLYjULCdH7T707tDyRRmguot4fEcJ2iD6f9>
</file>

<file path=customXml/item12.xml><?xml version="1.0" encoding="utf-8"?>
<NovaPath_severityLevel>0</NovaPath_severityLevel>
</file>

<file path=customXml/item13.xml><?xml version="1.0" encoding="utf-8"?>
<NovaPath_docClassDate>11/09/2020 17:34:42</NovaPath_docClassDate>
</file>

<file path=customXml/item14.xml><?xml version="1.0" encoding="utf-8"?>
<nXeGKudETKPeaCNGFh5ix5fP7fSWtl37NIroXmYBQsS1cecqKZfGozr8W9iy>lRNKEdCWJXNAkniveh3+yQ==</nXeGKudETKPeaCNGFh5ix5fP7fSWtl37NIroXmYBQsS1cecqKZfGozr8W9iy>
</file>

<file path=customXml/item15.xml><?xml version="1.0" encoding="utf-8"?>
<NovaPath_versionInfo>5.0.3.12870</NovaPath_versionInfo>
</file>

<file path=customXml/item16.xml><?xml version="1.0" encoding="utf-8"?>
<NovaPath_baseApplication>Microsoft PowerPoint</NovaPath_baseApplication>
</file>

<file path=customXml/item17.xml><?xml version="1.0" encoding="utf-8"?>
<nXeGKudETKPeaCNGFh5ix5fP7fSWtl37NIroXmZN38TajkfZeW3Vf6bvmNn8>F3zN+b/i4tnmf1Pn8dMHjQY4fOkrWxKKFMwQJVnEdZxFV8fboXniajiXuuMheA5H</nXeGKudETKPeaCNGFh5ix5fP7fSWtl37NIroXmZN38TajkfZeW3Vf6bvmNn8>
</file>

<file path=customXml/item18.xml><?xml version="1.0" encoding="utf-8"?>
<NovaPath_docPath>C:\Users\z665059\Downloads\CortexM3_Uni_Intro (2).pptx</NovaPath_docPath>
</file>

<file path=customXml/item19.xml><?xml version="1.0" encoding="utf-8"?>
<NovaPath_DocumentType>0</NovaPath_DocumentType>
</file>

<file path=customXml/item2.xml><?xml version="1.0" encoding="utf-8"?>
<nXeGKudETKPeaCNGFh5i7KB6PCgefevITs3IW5zvHkDTq2cPPZVDzitehfVaR>xXOERgJrn4wgiPpGYa05bg==</nXeGKudETKPeaCNGFh5i7KB6PCgefevITs3IW5zvHkDTq2cPPZVDzitehfVaR>
</file>

<file path=customXml/item20.xml><?xml version="1.0" encoding="utf-8"?>
<nXeGKudETKPeaCNGFh5ix5fP7fSWtl37NIroXmZyHIynb9qBde2n67FOJFV2>eDRB324l0Mn4dbbVFF/GnQ==</nXeGKudETKPeaCNGFh5ix5fP7fSWtl37NIroXmZyHIynb9qBde2n67FOJFV2>
</file>

<file path=customXml/item21.xml><?xml version="1.0" encoding="utf-8"?>
<NovaPath_docClass>Public</NovaPath_docClass>
</file>

<file path=customXml/item22.xml><?xml version="1.0" encoding="utf-8"?>
<NovaPath_tenantID>8BC9BD9B-31E2-4E97-ABE0-B03814292429</NovaPath_tenantID>
</file>

<file path=customXml/item23.xml><?xml version="1.0" encoding="utf-8"?>
<nXeGKudETKPeaCNGFh5iTSI5UodjD94nh7U7VklxY>FS3MYj/iUxgF6pSYx3UlFNqeY30FWgHovIktz7UL9DoN1Gv0/2V3+Bgs3qnG34IT9l1UjmTGrWrT9GpPJvv8Bg==</nXeGKudETKPeaCNGFh5iTSI5UodjD94nh7U7VklxY>
</file>

<file path=customXml/item24.xml><?xml version="1.0" encoding="utf-8"?>
<NovaPath_docClassID>1010</NovaPath_docClassID>
</file>

<file path=customXml/item25.xml><?xml version="1.0" encoding="utf-8"?>
<nXeGKudETKPeaCNGFh5iyLk1gcWWJqTgFQk8wGFUmjFC0m6hdwbr2zDsrBNVqK>ZlVJfRBpz5lbyGnSv/Z+QA==</nXeGKudETKPeaCNGFh5iyLk1gcWWJqTgFQk8wGFUmjFC0m6hdwbr2zDsrBNVqK>
</file>

<file path=customXml/item26.xml><?xml version="1.0" encoding="utf-8"?>
<NovaPath_docAuthor>jbungo</NovaPath_docAuthor>
</file>

<file path=customXml/item3.xml><?xml version="1.0" encoding="utf-8"?>
<NovaPath_docName>CortexM3_Uni_Intro (2).pptx</NovaPath_docName>
</file>

<file path=customXml/item4.xml><?xml version="1.0" encoding="utf-8"?>
<NovaPath_docID>LVYCHO19NYL359163243VPG4TH</NovaPath_docID>
</file>

<file path=customXml/item5.xml><?xml version="1.0" encoding="utf-8"?>
<nXeGKudETKPeaCNGFh5i7cKyawAjgyQn9gyiebCxx1jD9eHXSWW9Lib2F1j9>fA1qgb7790upUrxYUxfdzcBesH0ECkOSNOlUUDKovnb4vNmfjysJ+j36hEnPy9rkf4Jmc+wequkgpMU9A0amCQ==</nXeGKudETKPeaCNGFh5i7cKyawAjgyQn9gyiebCxx1jD9eHXSWW9Lib2F1j9>
</file>

<file path=customXml/item6.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7.xml><?xml version="1.0" encoding="utf-8"?>
<nXeGKudETKPeaCNGFh5iwUzzYZDrQrCHKPfejBusKNvQLcln0aiewszm1omL74>xXOERgJrn4wgiPpGYa05bg==</nXeGKudETKPeaCNGFh5iwUzzYZDrQrCHKPfejBusKNvQLcln0aiewszm1omL74>
</file>

<file path=customXml/item8.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9.xml><?xml version="1.0" encoding="utf-8"?>
<nXeGKudETKPeaCNGFh5i8sltj09I1nJ8AlBUytNZ1Ehih9jnZMZtoeNI9UMZ5>hQOrgaZel9Xce9iivZRnVtPKMmclybzjQee+t57u6m4=</nXeGKudETKPeaCNGFh5i8sltj09I1nJ8AlBUytNZ1Ehih9jnZMZtoeNI9UMZ5>
</file>

<file path=customXml/itemProps1.xml><?xml version="1.0" encoding="utf-8"?>
<ds:datastoreItem xmlns:ds="http://schemas.openxmlformats.org/officeDocument/2006/customXml" ds:itemID="{89830B55-A272-498B-B4B3-5D0C5480D74E}">
  <ds:schemaRefs/>
</ds:datastoreItem>
</file>

<file path=customXml/itemProps10.xml><?xml version="1.0" encoding="utf-8"?>
<ds:datastoreItem xmlns:ds="http://schemas.openxmlformats.org/officeDocument/2006/customXml" ds:itemID="{6FFD013A-90A8-4ABC-A3F4-B535C5BB5738}">
  <ds:schemaRefs/>
</ds:datastoreItem>
</file>

<file path=customXml/itemProps11.xml><?xml version="1.0" encoding="utf-8"?>
<ds:datastoreItem xmlns:ds="http://schemas.openxmlformats.org/officeDocument/2006/customXml" ds:itemID="{1C7693F1-63BB-4051-A5BC-4118CDCFFB1B}">
  <ds:schemaRefs/>
</ds:datastoreItem>
</file>

<file path=customXml/itemProps12.xml><?xml version="1.0" encoding="utf-8"?>
<ds:datastoreItem xmlns:ds="http://schemas.openxmlformats.org/officeDocument/2006/customXml" ds:itemID="{A07E62D5-CD5C-4076-9BC6-1E25CEEB1BA2}">
  <ds:schemaRefs/>
</ds:datastoreItem>
</file>

<file path=customXml/itemProps13.xml><?xml version="1.0" encoding="utf-8"?>
<ds:datastoreItem xmlns:ds="http://schemas.openxmlformats.org/officeDocument/2006/customXml" ds:itemID="{BB587D7A-6141-434B-A579-1A98B71AE98B}">
  <ds:schemaRefs/>
</ds:datastoreItem>
</file>

<file path=customXml/itemProps14.xml><?xml version="1.0" encoding="utf-8"?>
<ds:datastoreItem xmlns:ds="http://schemas.openxmlformats.org/officeDocument/2006/customXml" ds:itemID="{02495C98-9ED6-4774-ACE1-2B327817F1EA}">
  <ds:schemaRefs/>
</ds:datastoreItem>
</file>

<file path=customXml/itemProps15.xml><?xml version="1.0" encoding="utf-8"?>
<ds:datastoreItem xmlns:ds="http://schemas.openxmlformats.org/officeDocument/2006/customXml" ds:itemID="{F5C4C2F4-CBE1-4E32-942B-F09D3CC810EF}">
  <ds:schemaRefs/>
</ds:datastoreItem>
</file>

<file path=customXml/itemProps16.xml><?xml version="1.0" encoding="utf-8"?>
<ds:datastoreItem xmlns:ds="http://schemas.openxmlformats.org/officeDocument/2006/customXml" ds:itemID="{8609E2E9-85C8-4FA7-8318-F8E027521687}">
  <ds:schemaRefs/>
</ds:datastoreItem>
</file>

<file path=customXml/itemProps17.xml><?xml version="1.0" encoding="utf-8"?>
<ds:datastoreItem xmlns:ds="http://schemas.openxmlformats.org/officeDocument/2006/customXml" ds:itemID="{28D03332-5333-4921-8441-FB1A521D2A57}">
  <ds:schemaRefs/>
</ds:datastoreItem>
</file>

<file path=customXml/itemProps18.xml><?xml version="1.0" encoding="utf-8"?>
<ds:datastoreItem xmlns:ds="http://schemas.openxmlformats.org/officeDocument/2006/customXml" ds:itemID="{2E17BA9F-142D-423C-933E-25D5435F5951}">
  <ds:schemaRefs/>
</ds:datastoreItem>
</file>

<file path=customXml/itemProps19.xml><?xml version="1.0" encoding="utf-8"?>
<ds:datastoreItem xmlns:ds="http://schemas.openxmlformats.org/officeDocument/2006/customXml" ds:itemID="{4B81F814-0AFA-4648-B987-64576560D85A}">
  <ds:schemaRefs/>
</ds:datastoreItem>
</file>

<file path=customXml/itemProps2.xml><?xml version="1.0" encoding="utf-8"?>
<ds:datastoreItem xmlns:ds="http://schemas.openxmlformats.org/officeDocument/2006/customXml" ds:itemID="{C6455E77-D443-43E6-8B1F-CD9DDB63E59E}">
  <ds:schemaRefs/>
</ds:datastoreItem>
</file>

<file path=customXml/itemProps20.xml><?xml version="1.0" encoding="utf-8"?>
<ds:datastoreItem xmlns:ds="http://schemas.openxmlformats.org/officeDocument/2006/customXml" ds:itemID="{B89FAA7E-68E5-457E-8C86-8FBDF7CD2A31}">
  <ds:schemaRefs/>
</ds:datastoreItem>
</file>

<file path=customXml/itemProps21.xml><?xml version="1.0" encoding="utf-8"?>
<ds:datastoreItem xmlns:ds="http://schemas.openxmlformats.org/officeDocument/2006/customXml" ds:itemID="{5303415C-4C72-47D4-AA8C-AA6C4312C693}">
  <ds:schemaRefs/>
</ds:datastoreItem>
</file>

<file path=customXml/itemProps22.xml><?xml version="1.0" encoding="utf-8"?>
<ds:datastoreItem xmlns:ds="http://schemas.openxmlformats.org/officeDocument/2006/customXml" ds:itemID="{8EA93414-B350-4404-AACD-D8D301824F7B}">
  <ds:schemaRefs/>
</ds:datastoreItem>
</file>

<file path=customXml/itemProps23.xml><?xml version="1.0" encoding="utf-8"?>
<ds:datastoreItem xmlns:ds="http://schemas.openxmlformats.org/officeDocument/2006/customXml" ds:itemID="{005CE29A-CABD-4E2C-B815-A24B3B89224D}">
  <ds:schemaRefs/>
</ds:datastoreItem>
</file>

<file path=customXml/itemProps24.xml><?xml version="1.0" encoding="utf-8"?>
<ds:datastoreItem xmlns:ds="http://schemas.openxmlformats.org/officeDocument/2006/customXml" ds:itemID="{4B36DCB3-A0BF-4B4A-97A2-B5312116F23D}">
  <ds:schemaRefs/>
</ds:datastoreItem>
</file>

<file path=customXml/itemProps25.xml><?xml version="1.0" encoding="utf-8"?>
<ds:datastoreItem xmlns:ds="http://schemas.openxmlformats.org/officeDocument/2006/customXml" ds:itemID="{481EBD72-B192-443B-8114-59C28453AEB0}">
  <ds:schemaRefs/>
</ds:datastoreItem>
</file>

<file path=customXml/itemProps26.xml><?xml version="1.0" encoding="utf-8"?>
<ds:datastoreItem xmlns:ds="http://schemas.openxmlformats.org/officeDocument/2006/customXml" ds:itemID="{632E5392-2DA1-425C-B512-21002E0D7418}">
  <ds:schemaRefs/>
</ds:datastoreItem>
</file>

<file path=customXml/itemProps3.xml><?xml version="1.0" encoding="utf-8"?>
<ds:datastoreItem xmlns:ds="http://schemas.openxmlformats.org/officeDocument/2006/customXml" ds:itemID="{4AA3869D-FDAA-495B-AC9C-C6DE6B105034}">
  <ds:schemaRefs/>
</ds:datastoreItem>
</file>

<file path=customXml/itemProps4.xml><?xml version="1.0" encoding="utf-8"?>
<ds:datastoreItem xmlns:ds="http://schemas.openxmlformats.org/officeDocument/2006/customXml" ds:itemID="{C097465D-E039-4EAA-BF73-A1B556F2491F}">
  <ds:schemaRefs/>
</ds:datastoreItem>
</file>

<file path=customXml/itemProps5.xml><?xml version="1.0" encoding="utf-8"?>
<ds:datastoreItem xmlns:ds="http://schemas.openxmlformats.org/officeDocument/2006/customXml" ds:itemID="{98C8A440-FDB1-472D-8C33-9E42EAC851A1}">
  <ds:schemaRefs/>
</ds:datastoreItem>
</file>

<file path=customXml/itemProps6.xml><?xml version="1.0" encoding="utf-8"?>
<ds:datastoreItem xmlns:ds="http://schemas.openxmlformats.org/officeDocument/2006/customXml" ds:itemID="{5E0E0918-1318-469F-B171-67D60DBBECD1}">
  <ds:schemaRefs/>
</ds:datastoreItem>
</file>

<file path=customXml/itemProps7.xml><?xml version="1.0" encoding="utf-8"?>
<ds:datastoreItem xmlns:ds="http://schemas.openxmlformats.org/officeDocument/2006/customXml" ds:itemID="{871F7A91-E79E-489A-8A81-50D251CB3745}">
  <ds:schemaRefs/>
</ds:datastoreItem>
</file>

<file path=customXml/itemProps8.xml><?xml version="1.0" encoding="utf-8"?>
<ds:datastoreItem xmlns:ds="http://schemas.openxmlformats.org/officeDocument/2006/customXml" ds:itemID="{76188721-9506-4294-AD5A-0BBF6875966D}">
  <ds:schemaRefs/>
</ds:datastoreItem>
</file>

<file path=customXml/itemProps9.xml><?xml version="1.0" encoding="utf-8"?>
<ds:datastoreItem xmlns:ds="http://schemas.openxmlformats.org/officeDocument/2006/customXml" ds:itemID="{838F5B1D-F5B9-4DA5-AE4C-EC9992C1C2EE}">
  <ds:schemaRefs/>
</ds:datastoreItem>
</file>

<file path=docProps/app.xml><?xml version="1.0" encoding="utf-8"?>
<Properties xmlns="http://schemas.openxmlformats.org/officeDocument/2006/extended-properties" xmlns:vt="http://schemas.openxmlformats.org/officeDocument/2006/docPropsVTypes">
  <Template/>
  <TotalTime>0</TotalTime>
  <Words>5247</Words>
  <Application>Microsoft Office PowerPoint</Application>
  <PresentationFormat>Custom</PresentationFormat>
  <Paragraphs>728</Paragraphs>
  <Slides>124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124</vt:i4>
      </vt:variant>
    </vt:vector>
  </HeadingPairs>
  <TitlesOfParts>
    <vt:vector size="131" baseType="lpstr">
      <vt:lpstr>Arial</vt:lpstr>
      <vt:lpstr>Calibri</vt:lpstr>
      <vt:lpstr>Courier New</vt:lpstr>
      <vt:lpstr>Minion-Regular</vt:lpstr>
      <vt:lpstr>Times New Roman</vt:lpstr>
      <vt:lpstr>Trebuchet MS</vt:lpstr>
      <vt:lpstr>Office Theme</vt:lpstr>
      <vt:lpstr>Introduction to ARM Cortex-M Processors</vt:lpstr>
      <vt:lpstr>My promise !</vt:lpstr>
      <vt:lpstr>Cortex M3 @ S/W Developer point of View</vt:lpstr>
      <vt:lpstr>What’s Happening in Microcontrollers?</vt:lpstr>
      <vt:lpstr>Why ARM here ???</vt:lpstr>
      <vt:lpstr>ARM History</vt:lpstr>
      <vt:lpstr>ARM History</vt:lpstr>
      <vt:lpstr>Advanced RISC Machines</vt:lpstr>
      <vt:lpstr>RISC vs. CISC Architecture</vt:lpstr>
      <vt:lpstr>RISC</vt:lpstr>
      <vt:lpstr>CISC vs. RISC </vt:lpstr>
      <vt:lpstr>Features used from RISC</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Programmer’s Model</vt:lpstr>
      <vt:lpstr>CPU Operating Modes – Cont.</vt:lpstr>
      <vt:lpstr>Register Set</vt:lpstr>
      <vt:lpstr>Stack Pointer –R13</vt:lpstr>
      <vt:lpstr>Link Register – R14</vt:lpstr>
      <vt:lpstr>Program Counter – R15</vt:lpstr>
      <vt:lpstr>Special Registers</vt:lpstr>
      <vt:lpstr>Program Status Register</vt:lpstr>
      <vt:lpstr>Program Status Register: xPSR</vt:lpstr>
      <vt:lpstr>APSR</vt:lpstr>
      <vt:lpstr>Q Flag – Signed &amp; Unsigned Saturation</vt:lpstr>
      <vt:lpstr>IPSR</vt:lpstr>
      <vt:lpstr>Mask registers</vt:lpstr>
      <vt:lpstr>CONTROL register </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Bharani Tarun HYD DIWIU62</cp:lastModifiedBy>
  <cp:revision>193</cp:revision>
  <dcterms:created xsi:type="dcterms:W3CDTF">2016-04-03T12:12:23Z</dcterms:created>
  <dcterms:modified xsi:type="dcterms:W3CDTF">2022-04-28T01:49:52Z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